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jpg" ContentType="image/jpeg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"/>
  </p:notesMasterIdLst>
  <p:sldIdLst>
    <p:sldId id="256" r:id="rId2"/>
    <p:sldId id="259" r:id="rId3"/>
    <p:sldId id="260" r:id="rId4"/>
    <p:sldId id="257" r:id="rId5"/>
    <p:sldId id="258" r:id="rId6"/>
    <p:sldId id="261" r:id="rId7"/>
    <p:sldId id="263" r:id="rId8"/>
    <p:sldId id="264" r:id="rId9"/>
    <p:sldId id="262" r:id="rId10"/>
    <p:sldId id="265" r:id="rId11"/>
    <p:sldId id="266" r:id="rId12"/>
    <p:sldId id="267" r:id="rId13"/>
    <p:sldId id="269" r:id="rId14"/>
    <p:sldId id="268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3762"/>
  </p:normalViewPr>
  <p:slideViewPr>
    <p:cSldViewPr snapToGrid="0" snapToObjects="1">
      <p:cViewPr>
        <p:scale>
          <a:sx n="83" d="100"/>
          <a:sy n="83" d="100"/>
        </p:scale>
        <p:origin x="680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notesMaster" Target="notesMasters/notesMaster1.xml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217BA9-331F-0147-8588-3607854A5907}" type="datetimeFigureOut">
              <a:rPr lang="en-US" smtClean="0"/>
              <a:t>1/17/19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AA50AF-3A3D-F847-94CB-0314053253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7453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4" y="2514601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4" y="4777381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1" y="4323812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4" y="452954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4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4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8" y="3178177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4" y="3244141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50" y="609600"/>
            <a:ext cx="8393927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5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189" indent="0">
              <a:buFontTx/>
              <a:buNone/>
              <a:defRPr/>
            </a:lvl2pPr>
            <a:lvl3pPr marL="914377" indent="0">
              <a:buFontTx/>
              <a:buNone/>
              <a:defRPr/>
            </a:lvl3pPr>
            <a:lvl4pPr marL="1371566" indent="0">
              <a:buFontTx/>
              <a:buNone/>
              <a:defRPr/>
            </a:lvl4pPr>
            <a:lvl5pPr marL="1828754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4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8" y="3178177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4" y="3244141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2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1/16/19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8" y="4911727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4" y="498308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50" y="609600"/>
            <a:ext cx="8393927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189" indent="0">
              <a:buFontTx/>
              <a:buNone/>
              <a:defRPr/>
            </a:lvl2pPr>
            <a:lvl3pPr marL="914377" indent="0">
              <a:buFontTx/>
              <a:buNone/>
              <a:defRPr/>
            </a:lvl3pPr>
            <a:lvl4pPr marL="1371566" indent="0">
              <a:buFontTx/>
              <a:buNone/>
              <a:defRPr/>
            </a:lvl4pPr>
            <a:lvl5pPr marL="1828754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1/16/19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8" y="4911727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4" y="498308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4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189" indent="0">
              <a:buFontTx/>
              <a:buNone/>
              <a:defRPr/>
            </a:lvl2pPr>
            <a:lvl3pPr marL="914377" indent="0">
              <a:buFontTx/>
              <a:buNone/>
              <a:defRPr/>
            </a:lvl3pPr>
            <a:lvl4pPr marL="1371566" indent="0">
              <a:buFontTx/>
              <a:buNone/>
              <a:defRPr/>
            </a:lvl4pPr>
            <a:lvl5pPr marL="1828754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1/16/19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8" y="4911727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4" y="498308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8" y="714377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3" y="627407"/>
            <a:ext cx="2207601" cy="5283817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7"/>
            <a:ext cx="6477000" cy="528381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8" y="714377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6" y="624110"/>
            <a:ext cx="8911687" cy="128089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8" y="714377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4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4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8" y="3178177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4" y="3244141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1/16/19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8" y="714377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4" y="787784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4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30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5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1/16/19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8" y="714377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4" y="787784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1/16/19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8" y="714377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1/16/19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8" y="714377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4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90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4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1/16/19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8" y="714377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189" indent="0">
              <a:buNone/>
              <a:defRPr sz="1600"/>
            </a:lvl2pPr>
            <a:lvl3pPr marL="914377" indent="0">
              <a:buNone/>
              <a:defRPr sz="1600"/>
            </a:lvl3pPr>
            <a:lvl4pPr marL="1371566" indent="0">
              <a:buNone/>
              <a:defRPr sz="1600"/>
            </a:lvl4pPr>
            <a:lvl5pPr marL="1828754" indent="0">
              <a:buNone/>
              <a:defRPr sz="1600"/>
            </a:lvl5pPr>
            <a:lvl6pPr marL="2285943" indent="0">
              <a:buNone/>
              <a:defRPr sz="1600"/>
            </a:lvl6pPr>
            <a:lvl7pPr marL="2743131" indent="0">
              <a:buNone/>
              <a:defRPr sz="1600"/>
            </a:lvl7pPr>
            <a:lvl8pPr marL="3200320" indent="0">
              <a:buNone/>
              <a:defRPr sz="1600"/>
            </a:lvl8pPr>
            <a:lvl9pPr marL="3657509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1/16/19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8" y="4911727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4" y="498308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2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5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6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3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1/16/19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4" y="6135810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4" y="787784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txStyles>
    <p:titleStyle>
      <a:lvl1pPr algn="l" defTabSz="457189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891" indent="-342891" algn="l" defTabSz="457189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32" indent="-285744" algn="l" defTabSz="457189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2971" indent="-228594" algn="l" defTabSz="457189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160" indent="-228594" algn="l" defTabSz="457189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349" indent="-228594" algn="l" defTabSz="457189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537" indent="-228594" algn="l" defTabSz="457189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726" indent="-228594" algn="l" defTabSz="457189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8914" indent="-228594" algn="l" defTabSz="457189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103" indent="-228594" algn="l" defTabSz="457189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Relationship Id="rId3" Type="http://schemas.openxmlformats.org/officeDocument/2006/relationships/image" Target="../media/image12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tiff"/><Relationship Id="rId3" Type="http://schemas.openxmlformats.org/officeDocument/2006/relationships/image" Target="../media/image18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tiff"/><Relationship Id="rId3" Type="http://schemas.openxmlformats.org/officeDocument/2006/relationships/image" Target="../media/image21.tif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4" Type="http://schemas.openxmlformats.org/officeDocument/2006/relationships/image" Target="../media/image24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tif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tiff"/><Relationship Id="rId3" Type="http://schemas.openxmlformats.org/officeDocument/2006/relationships/image" Target="../media/image26.tif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ncbi.nlm.nih.gov/pmc/articles/PMC4303349/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51707" y="457200"/>
            <a:ext cx="10856912" cy="2262781"/>
          </a:xfrm>
        </p:spPr>
        <p:txBody>
          <a:bodyPr>
            <a:normAutofit/>
          </a:bodyPr>
          <a:lstStyle/>
          <a:p>
            <a:r>
              <a:rPr lang="en-US" sz="4800" dirty="0">
                <a:latin typeface="Arial" charset="0"/>
                <a:ea typeface="Arial" charset="0"/>
                <a:cs typeface="Arial" charset="0"/>
              </a:rPr>
              <a:t>Introduction to Cancer Immunotherapy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894265" y="4205880"/>
            <a:ext cx="8915399" cy="1126283"/>
          </a:xfrm>
        </p:spPr>
        <p:txBody>
          <a:bodyPr>
            <a:normAutofit lnSpcReduction="10000"/>
          </a:bodyPr>
          <a:lstStyle/>
          <a:p>
            <a:r>
              <a:rPr lang="en-US" sz="3200" dirty="0">
                <a:latin typeface="Arial" charset="0"/>
                <a:ea typeface="Arial" charset="0"/>
                <a:cs typeface="Arial" charset="0"/>
              </a:rPr>
              <a:t>Qi Xie PhD</a:t>
            </a:r>
          </a:p>
          <a:p>
            <a:r>
              <a:rPr lang="en-US" sz="3200" dirty="0">
                <a:latin typeface="Arial" charset="0"/>
                <a:ea typeface="Arial" charset="0"/>
                <a:cs typeface="Arial" charset="0"/>
              </a:rPr>
              <a:t>1-18-2019</a:t>
            </a:r>
          </a:p>
        </p:txBody>
      </p:sp>
    </p:spTree>
    <p:extLst>
      <p:ext uri="{BB962C8B-B14F-4D97-AF65-F5344CB8AC3E}">
        <p14:creationId xmlns:p14="http://schemas.microsoft.com/office/powerpoint/2010/main" val="848275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12508" y="640446"/>
            <a:ext cx="7228427" cy="6021092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964006" y="0"/>
            <a:ext cx="8911687" cy="1280891"/>
          </a:xfrm>
        </p:spPr>
        <p:txBody>
          <a:bodyPr/>
          <a:lstStyle/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CAR-T </a:t>
            </a:r>
            <a:r>
              <a:rPr lang="en-US">
                <a:latin typeface="Arial" charset="0"/>
                <a:ea typeface="Arial" charset="0"/>
                <a:cs typeface="Arial" charset="0"/>
              </a:rPr>
              <a:t>cell </a:t>
            </a:r>
            <a:r>
              <a:rPr lang="en-US" smtClean="0">
                <a:latin typeface="Arial" charset="0"/>
                <a:ea typeface="Arial" charset="0"/>
                <a:cs typeface="Arial" charset="0"/>
              </a:rPr>
              <a:t>immunotherapy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7420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25559" y="1162375"/>
            <a:ext cx="8698780" cy="4277229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2964006" y="0"/>
            <a:ext cx="8911687" cy="128089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CAR-T cell immunotherapy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408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78631" y="810928"/>
            <a:ext cx="4855155" cy="5713477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2964006" y="0"/>
            <a:ext cx="8911687" cy="128089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CAR-T cell immunotherapy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6301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2964006" y="0"/>
            <a:ext cx="8911687" cy="128089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CAR-T cell immunotherapy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2839" y="1068764"/>
            <a:ext cx="7981628" cy="470423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673099" y="680725"/>
            <a:ext cx="54244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charset="0"/>
                <a:ea typeface="Arial" charset="0"/>
                <a:cs typeface="Arial" charset="0"/>
              </a:rPr>
              <a:t>Cytokine Release Syndrome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0938" y="5983696"/>
            <a:ext cx="4285433" cy="541091"/>
          </a:xfrm>
          <a:prstGeom prst="rect">
            <a:avLst/>
          </a:prstGeom>
        </p:spPr>
      </p:pic>
      <p:cxnSp>
        <p:nvCxnSpPr>
          <p:cNvPr id="9" name="Straight Connector 8"/>
          <p:cNvCxnSpPr>
            <a:stCxn id="7" idx="3"/>
          </p:cNvCxnSpPr>
          <p:nvPr/>
        </p:nvCxnSpPr>
        <p:spPr>
          <a:xfrm>
            <a:off x="7716369" y="6254241"/>
            <a:ext cx="1024675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8741045" y="5907556"/>
            <a:ext cx="4369" cy="71876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8898041" y="6082272"/>
            <a:ext cx="20437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charset="0"/>
                <a:ea typeface="Arial" charset="0"/>
                <a:cs typeface="Arial" charset="0"/>
              </a:rPr>
              <a:t>IL6</a:t>
            </a:r>
          </a:p>
        </p:txBody>
      </p:sp>
    </p:spTree>
    <p:extLst>
      <p:ext uri="{BB962C8B-B14F-4D97-AF65-F5344CB8AC3E}">
        <p14:creationId xmlns:p14="http://schemas.microsoft.com/office/powerpoint/2010/main" val="761735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2964006" y="0"/>
            <a:ext cx="8911687" cy="128089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CAR-T cell immunotherapy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4621" y="1091594"/>
            <a:ext cx="6291888" cy="555554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704096" y="704829"/>
            <a:ext cx="50369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Approaches to improve CAR-T therapy</a:t>
            </a:r>
          </a:p>
        </p:txBody>
      </p:sp>
    </p:spTree>
    <p:extLst>
      <p:ext uri="{BB962C8B-B14F-4D97-AF65-F5344CB8AC3E}">
        <p14:creationId xmlns:p14="http://schemas.microsoft.com/office/powerpoint/2010/main" val="658674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68939" y="191665"/>
            <a:ext cx="8911687" cy="1280891"/>
          </a:xfrm>
        </p:spPr>
        <p:txBody>
          <a:bodyPr/>
          <a:lstStyle/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Cancer 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Vaccines and tumor </a:t>
            </a:r>
            <a:r>
              <a:rPr lang="en-US" dirty="0" err="1">
                <a:latin typeface="Arial" charset="0"/>
                <a:ea typeface="Arial" charset="0"/>
                <a:cs typeface="Arial" charset="0"/>
              </a:rPr>
              <a:t>Neoantigens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/>
            </a:r>
            <a:br>
              <a:rPr lang="en-US" dirty="0">
                <a:latin typeface="Arial" charset="0"/>
                <a:ea typeface="Arial" charset="0"/>
                <a:cs typeface="Arial" charset="0"/>
              </a:rPr>
            </a:b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0108" y="876016"/>
            <a:ext cx="5594888" cy="5981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567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Cancer 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Vaccines and tumor </a:t>
            </a:r>
            <a:r>
              <a:rPr lang="en-US" dirty="0" err="1">
                <a:latin typeface="Arial" charset="0"/>
                <a:ea typeface="Arial" charset="0"/>
                <a:cs typeface="Arial" charset="0"/>
              </a:rPr>
              <a:t>Neoantigens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/>
            </a:r>
            <a:br>
              <a:rPr lang="en-US" dirty="0">
                <a:latin typeface="Arial" charset="0"/>
                <a:ea typeface="Arial" charset="0"/>
                <a:cs typeface="Arial" charset="0"/>
              </a:rPr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>
                <a:latin typeface="Arial" charset="0"/>
                <a:ea typeface="Arial" charset="0"/>
                <a:cs typeface="Arial" charset="0"/>
              </a:rPr>
              <a:t>1. cancer vaccines against viral antigens</a:t>
            </a:r>
          </a:p>
          <a:p>
            <a:endParaRPr lang="en-US" sz="2800" dirty="0">
              <a:latin typeface="Arial" charset="0"/>
              <a:ea typeface="Arial" charset="0"/>
              <a:cs typeface="Arial" charset="0"/>
            </a:endParaRPr>
          </a:p>
          <a:p>
            <a:r>
              <a:rPr lang="en-US" sz="2800" dirty="0">
                <a:latin typeface="Arial" charset="0"/>
                <a:ea typeface="Arial" charset="0"/>
                <a:cs typeface="Arial" charset="0"/>
              </a:rPr>
              <a:t>2. </a:t>
            </a:r>
            <a:r>
              <a:rPr lang="en-US" sz="2800" dirty="0">
                <a:latin typeface="Arial" charset="0"/>
                <a:ea typeface="Arial" charset="0"/>
                <a:cs typeface="Arial" charset="0"/>
              </a:rPr>
              <a:t>cancer vaccines against </a:t>
            </a:r>
            <a:r>
              <a:rPr lang="en-US" sz="2800" dirty="0" err="1">
                <a:latin typeface="Arial" charset="0"/>
                <a:ea typeface="Arial" charset="0"/>
                <a:cs typeface="Arial" charset="0"/>
              </a:rPr>
              <a:t>nonviral</a:t>
            </a:r>
            <a:r>
              <a:rPr lang="en-US" sz="2800" dirty="0">
                <a:latin typeface="Arial" charset="0"/>
                <a:ea typeface="Arial" charset="0"/>
                <a:cs typeface="Arial" charset="0"/>
              </a:rPr>
              <a:t> antigens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1398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13905" y="1951495"/>
            <a:ext cx="9568201" cy="4077347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232754" y="360507"/>
            <a:ext cx="8911687" cy="1280891"/>
          </a:xfrm>
        </p:spPr>
        <p:txBody>
          <a:bodyPr/>
          <a:lstStyle/>
          <a:p>
            <a:r>
              <a:rPr lang="en-US" smtClean="0">
                <a:latin typeface="Arial" charset="0"/>
                <a:ea typeface="Arial" charset="0"/>
                <a:cs typeface="Arial" charset="0"/>
              </a:rPr>
              <a:t>Cancer Vaccines and tumor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Neoantigens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/>
            </a:r>
            <a:br>
              <a:rPr lang="en-US" dirty="0" smtClean="0">
                <a:latin typeface="Arial" charset="0"/>
                <a:ea typeface="Arial" charset="0"/>
                <a:cs typeface="Arial" charset="0"/>
              </a:rPr>
            </a:b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060827" y="1441343"/>
            <a:ext cx="568760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Arial" charset="0"/>
                <a:ea typeface="Arial" charset="0"/>
                <a:cs typeface="Arial" charset="0"/>
              </a:rPr>
              <a:t>Cancer Vaccines against viral antigens</a:t>
            </a:r>
            <a:endParaRPr lang="en-US" sz="2400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556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Cancer 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Vaccines and tumor </a:t>
            </a:r>
            <a:r>
              <a:rPr lang="en-US" dirty="0" err="1">
                <a:latin typeface="Arial" charset="0"/>
                <a:ea typeface="Arial" charset="0"/>
                <a:cs typeface="Arial" charset="0"/>
              </a:rPr>
              <a:t>Neoantigens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/>
            </a:r>
            <a:br>
              <a:rPr lang="en-US" dirty="0">
                <a:latin typeface="Arial" charset="0"/>
                <a:ea typeface="Arial" charset="0"/>
                <a:cs typeface="Arial" charset="0"/>
              </a:rPr>
            </a:b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775478" y="1443336"/>
            <a:ext cx="598561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Arial" charset="0"/>
                <a:ea typeface="Arial" charset="0"/>
                <a:cs typeface="Arial" charset="0"/>
              </a:rPr>
              <a:t>Cancer Vaccines against </a:t>
            </a:r>
            <a:r>
              <a:rPr lang="en-US" sz="2400" dirty="0" err="1">
                <a:latin typeface="Arial" charset="0"/>
                <a:ea typeface="Arial" charset="0"/>
                <a:cs typeface="Arial" charset="0"/>
              </a:rPr>
              <a:t>nonviral</a:t>
            </a: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 antigens</a:t>
            </a:r>
            <a:endParaRPr lang="en-US" sz="24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775476" y="4927986"/>
            <a:ext cx="713722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b="1" dirty="0" err="1">
                <a:solidFill>
                  <a:srgbClr val="222222"/>
                </a:solidFill>
                <a:latin typeface="arial" charset="0"/>
              </a:rPr>
              <a:t>Neoantigens</a:t>
            </a:r>
            <a:r>
              <a:rPr lang="en-US" sz="2000" dirty="0">
                <a:solidFill>
                  <a:srgbClr val="222222"/>
                </a:solidFill>
                <a:latin typeface="arial" charset="0"/>
              </a:rPr>
              <a:t> are antigens generated by somatic mutations that can be recognized by the host immune system.(Part of TSAs)</a:t>
            </a:r>
            <a:endParaRPr lang="en-US" sz="2000" dirty="0"/>
          </a:p>
        </p:txBody>
      </p:sp>
      <p:sp>
        <p:nvSpPr>
          <p:cNvPr id="7" name="Rectangle 6"/>
          <p:cNvSpPr/>
          <p:nvPr/>
        </p:nvSpPr>
        <p:spPr>
          <a:xfrm>
            <a:off x="3775476" y="2524170"/>
            <a:ext cx="640690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latin typeface="Arial" charset="0"/>
                <a:ea typeface="Arial" charset="0"/>
                <a:cs typeface="Arial" charset="0"/>
              </a:rPr>
              <a:t>Tumor Specific Antigens (TSAs)</a:t>
            </a:r>
            <a:r>
              <a:rPr lang="en-US" sz="2000" b="1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are antigens 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that are not encoded in the 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normal host 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genome</a:t>
            </a:r>
          </a:p>
          <a:p>
            <a:endParaRPr lang="en-US" sz="2000" dirty="0"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775476" y="3651172"/>
            <a:ext cx="725931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000" b="1">
                <a:latin typeface="Arial" charset="0"/>
                <a:ea typeface="Arial" charset="0"/>
                <a:cs typeface="Arial" charset="0"/>
              </a:rPr>
              <a:t>Tumor Associated </a:t>
            </a:r>
            <a:r>
              <a:rPr lang="en-US" sz="2000" b="1" dirty="0">
                <a:latin typeface="Arial" charset="0"/>
                <a:ea typeface="Arial" charset="0"/>
                <a:cs typeface="Arial" charset="0"/>
              </a:rPr>
              <a:t>Antigens(TAAs)</a:t>
            </a:r>
            <a:r>
              <a:rPr lang="en-US" sz="2000" dirty="0">
                <a:latin typeface="Arial" charset="0"/>
                <a:ea typeface="Arial" charset="0"/>
                <a:cs typeface="Arial" charset="0"/>
              </a:rPr>
              <a:t> include proteins encoded in the normal genome and may be either normal differentiation antigens or aberrantly expressed normal proteins</a:t>
            </a:r>
          </a:p>
        </p:txBody>
      </p:sp>
    </p:spTree>
    <p:extLst>
      <p:ext uri="{BB962C8B-B14F-4D97-AF65-F5344CB8AC3E}">
        <p14:creationId xmlns:p14="http://schemas.microsoft.com/office/powerpoint/2010/main" val="272887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344954" y="128164"/>
            <a:ext cx="8911687" cy="1280891"/>
          </a:xfrm>
        </p:spPr>
        <p:txBody>
          <a:bodyPr/>
          <a:lstStyle/>
          <a:p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Cancer Vaccines and tumor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Neoantigens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/>
            </a:r>
            <a:br>
              <a:rPr lang="en-US" dirty="0" smtClean="0">
                <a:latin typeface="Arial" charset="0"/>
                <a:ea typeface="Arial" charset="0"/>
                <a:cs typeface="Arial" charset="0"/>
              </a:rPr>
            </a:b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8528" y="1193369"/>
            <a:ext cx="4014061" cy="54864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819974" y="824037"/>
            <a:ext cx="4231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Arial" charset="0"/>
                <a:ea typeface="Arial" charset="0"/>
                <a:cs typeface="Arial" charset="0"/>
              </a:rPr>
              <a:t>Neoantigens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 specific therapy </a:t>
            </a:r>
          </a:p>
        </p:txBody>
      </p:sp>
    </p:spTree>
    <p:extLst>
      <p:ext uri="{BB962C8B-B14F-4D97-AF65-F5344CB8AC3E}">
        <p14:creationId xmlns:p14="http://schemas.microsoft.com/office/powerpoint/2010/main" val="1880075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17103" y="205009"/>
            <a:ext cx="8911687" cy="1280891"/>
          </a:xfrm>
        </p:spPr>
        <p:txBody>
          <a:bodyPr>
            <a:normAutofit/>
          </a:bodyPr>
          <a:lstStyle/>
          <a:p>
            <a:pPr algn="ctr"/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Cancer: Immune Evasion</a:t>
            </a:r>
            <a:endParaRPr lang="en-US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63871" y="1109921"/>
            <a:ext cx="7604080" cy="543826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926620" y="2616865"/>
            <a:ext cx="2209800" cy="933451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399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40519" y="252151"/>
            <a:ext cx="8911687" cy="1280891"/>
          </a:xfrm>
        </p:spPr>
        <p:txBody>
          <a:bodyPr/>
          <a:lstStyle/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Cancer Vaccines and tumor </a:t>
            </a:r>
            <a:r>
              <a:rPr lang="en-US" dirty="0" err="1">
                <a:latin typeface="Arial" charset="0"/>
                <a:ea typeface="Arial" charset="0"/>
                <a:cs typeface="Arial" charset="0"/>
              </a:rPr>
              <a:t>Neoantigens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0782" y="1533042"/>
            <a:ext cx="10463831" cy="516222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1431" y="1061313"/>
            <a:ext cx="5791200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9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6" y="221153"/>
            <a:ext cx="8911687" cy="1280891"/>
          </a:xfrm>
        </p:spPr>
        <p:txBody>
          <a:bodyPr/>
          <a:lstStyle/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Cancer Vaccines and tumor </a:t>
            </a:r>
            <a:r>
              <a:rPr lang="en-US" dirty="0" err="1">
                <a:latin typeface="Arial" charset="0"/>
                <a:ea typeface="Arial" charset="0"/>
                <a:cs typeface="Arial" charset="0"/>
              </a:rPr>
              <a:t>Neoantigens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63103" y="1796513"/>
            <a:ext cx="6917448" cy="3778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663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8765" y="283147"/>
            <a:ext cx="8911687" cy="1280891"/>
          </a:xfrm>
        </p:spPr>
        <p:txBody>
          <a:bodyPr/>
          <a:lstStyle/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Cancer Vaccines and tumor </a:t>
            </a:r>
            <a:r>
              <a:rPr lang="en-US" dirty="0" err="1">
                <a:latin typeface="Arial" charset="0"/>
                <a:ea typeface="Arial" charset="0"/>
                <a:cs typeface="Arial" charset="0"/>
              </a:rPr>
              <a:t>Neoantigens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48731" y="1130085"/>
            <a:ext cx="7483975" cy="309289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8733" y="3975009"/>
            <a:ext cx="7483975" cy="2798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024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39866" y="891332"/>
            <a:ext cx="4355023" cy="596666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3425" y="891331"/>
            <a:ext cx="6169835" cy="357641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7709" y="4446418"/>
            <a:ext cx="2923475" cy="2411583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123266" y="112665"/>
            <a:ext cx="8911687" cy="1280891"/>
          </a:xfrm>
        </p:spPr>
        <p:txBody>
          <a:bodyPr/>
          <a:lstStyle/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Cancer Vaccines and tumor </a:t>
            </a:r>
            <a:r>
              <a:rPr lang="en-US" dirty="0" err="1">
                <a:latin typeface="Arial" charset="0"/>
                <a:ea typeface="Arial" charset="0"/>
                <a:cs typeface="Arial" charset="0"/>
              </a:rPr>
              <a:t>Neoantigens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515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6567" y="774915"/>
            <a:ext cx="5434859" cy="608308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9396" y="150785"/>
            <a:ext cx="5029200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506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277532" y="2789695"/>
            <a:ext cx="63543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>
                <a:latin typeface="Arial" charset="0"/>
                <a:ea typeface="Arial" charset="0"/>
                <a:cs typeface="Arial" charset="0"/>
              </a:rPr>
              <a:t>Thank you!</a:t>
            </a:r>
            <a:endParaRPr lang="en-US" sz="6000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2621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0458" y="166909"/>
            <a:ext cx="8911687" cy="1280891"/>
          </a:xfrm>
        </p:spPr>
        <p:txBody>
          <a:bodyPr/>
          <a:lstStyle/>
          <a:p>
            <a:pPr algn="ctr"/>
            <a:r>
              <a:rPr lang="en-US" dirty="0">
                <a:latin typeface="Arial" charset="0"/>
                <a:ea typeface="Arial" charset="0"/>
                <a:cs typeface="Arial" charset="0"/>
              </a:rPr>
              <a:t>Cancer: Immune Evasion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0457" y="807355"/>
            <a:ext cx="8286751" cy="5625927"/>
          </a:xfrm>
        </p:spPr>
      </p:pic>
    </p:spTree>
    <p:extLst>
      <p:ext uri="{BB962C8B-B14F-4D97-AF65-F5344CB8AC3E}">
        <p14:creationId xmlns:p14="http://schemas.microsoft.com/office/powerpoint/2010/main" val="1465329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4777" y="19049"/>
            <a:ext cx="8911687" cy="1771651"/>
          </a:xfrm>
        </p:spPr>
        <p:txBody>
          <a:bodyPr/>
          <a:lstStyle/>
          <a:p>
            <a:pPr algn="ctr"/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History of Cancer 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Immunotherapy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7251" y="1152525"/>
            <a:ext cx="10685463" cy="4514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5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Cancer Immunotherapy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39763" y="1715146"/>
            <a:ext cx="8915400" cy="3777623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800" dirty="0">
                <a:latin typeface="Arial" charset="0"/>
                <a:ea typeface="Arial" charset="0"/>
                <a:cs typeface="Arial" charset="0"/>
              </a:rPr>
              <a:t>1.Immune </a:t>
            </a:r>
            <a:r>
              <a:rPr lang="en-US" sz="2800" dirty="0">
                <a:latin typeface="Arial" charset="0"/>
                <a:ea typeface="Arial" charset="0"/>
                <a:cs typeface="Arial" charset="0"/>
              </a:rPr>
              <a:t>checkpoint blockade </a:t>
            </a:r>
            <a:r>
              <a:rPr lang="en-US" sz="2800" dirty="0">
                <a:latin typeface="Arial" charset="0"/>
                <a:ea typeface="Arial" charset="0"/>
                <a:cs typeface="Arial" charset="0"/>
              </a:rPr>
              <a:t>(</a:t>
            </a:r>
            <a:r>
              <a:rPr lang="en-US" sz="2800" dirty="0" err="1">
                <a:latin typeface="Arial" charset="0"/>
                <a:ea typeface="Arial" charset="0"/>
                <a:cs typeface="Arial" charset="0"/>
              </a:rPr>
              <a:t>Wenbing</a:t>
            </a:r>
            <a:r>
              <a:rPr lang="en-US" sz="2800" dirty="0">
                <a:latin typeface="Arial" charset="0"/>
                <a:ea typeface="Arial" charset="0"/>
                <a:cs typeface="Arial" charset="0"/>
              </a:rPr>
              <a:t>) 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latin typeface="Arial" charset="0"/>
                <a:ea typeface="Arial" charset="0"/>
                <a:cs typeface="Arial" charset="0"/>
              </a:rPr>
              <a:t>2.Oncolytics Virus(</a:t>
            </a:r>
            <a:r>
              <a:rPr lang="en-US" sz="2800" dirty="0" err="1">
                <a:latin typeface="Arial" charset="0"/>
                <a:ea typeface="Arial" charset="0"/>
                <a:cs typeface="Arial" charset="0"/>
              </a:rPr>
              <a:t>Wenbing</a:t>
            </a:r>
            <a:r>
              <a:rPr lang="en-US" sz="2800" dirty="0">
                <a:latin typeface="Arial" charset="0"/>
                <a:ea typeface="Arial" charset="0"/>
                <a:cs typeface="Arial" charset="0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latin typeface="Arial" charset="0"/>
                <a:ea typeface="Arial" charset="0"/>
                <a:cs typeface="Arial" charset="0"/>
              </a:rPr>
              <a:t>3. CAR-T </a:t>
            </a:r>
            <a:r>
              <a:rPr lang="en-US" sz="2800" dirty="0">
                <a:latin typeface="Arial" charset="0"/>
                <a:ea typeface="Arial" charset="0"/>
                <a:cs typeface="Arial" charset="0"/>
              </a:rPr>
              <a:t>cell adoptive immunotherapy</a:t>
            </a:r>
          </a:p>
          <a:p>
            <a:pPr>
              <a:lnSpc>
                <a:spcPct val="150000"/>
              </a:lnSpc>
            </a:pPr>
            <a:r>
              <a:rPr lang="en-US" sz="2800" dirty="0">
                <a:latin typeface="Arial" charset="0"/>
                <a:ea typeface="Arial" charset="0"/>
                <a:cs typeface="Arial" charset="0"/>
              </a:rPr>
              <a:t>4. </a:t>
            </a:r>
            <a:r>
              <a:rPr lang="en-US" sz="2800" dirty="0">
                <a:latin typeface="Arial" charset="0"/>
                <a:ea typeface="Arial" charset="0"/>
                <a:cs typeface="Arial" charset="0"/>
              </a:rPr>
              <a:t>C</a:t>
            </a:r>
            <a:r>
              <a:rPr lang="en-US" sz="2800" dirty="0">
                <a:latin typeface="Arial" charset="0"/>
                <a:ea typeface="Arial" charset="0"/>
                <a:cs typeface="Arial" charset="0"/>
              </a:rPr>
              <a:t>ancer </a:t>
            </a:r>
            <a:r>
              <a:rPr lang="en-US" sz="2800" dirty="0">
                <a:latin typeface="Arial" charset="0"/>
                <a:ea typeface="Arial" charset="0"/>
                <a:cs typeface="Arial" charset="0"/>
              </a:rPr>
              <a:t>V</a:t>
            </a:r>
            <a:r>
              <a:rPr lang="en-US" sz="2800" dirty="0">
                <a:latin typeface="Arial" charset="0"/>
                <a:ea typeface="Arial" charset="0"/>
                <a:cs typeface="Arial" charset="0"/>
              </a:rPr>
              <a:t>accines </a:t>
            </a:r>
            <a:r>
              <a:rPr lang="en-US" sz="2800" dirty="0">
                <a:latin typeface="Arial" charset="0"/>
                <a:ea typeface="Arial" charset="0"/>
                <a:cs typeface="Arial" charset="0"/>
              </a:rPr>
              <a:t>and </a:t>
            </a:r>
            <a:r>
              <a:rPr lang="en-US" sz="2800" dirty="0">
                <a:latin typeface="Arial" charset="0"/>
                <a:ea typeface="Arial" charset="0"/>
                <a:cs typeface="Arial" charset="0"/>
              </a:rPr>
              <a:t>tumor </a:t>
            </a:r>
            <a:r>
              <a:rPr lang="en-US" sz="2800" dirty="0" err="1">
                <a:latin typeface="Arial" charset="0"/>
                <a:ea typeface="Arial" charset="0"/>
                <a:cs typeface="Arial" charset="0"/>
              </a:rPr>
              <a:t>Neoantigens</a:t>
            </a:r>
            <a:endParaRPr lang="en-US" sz="2800" dirty="0">
              <a:latin typeface="Arial" charset="0"/>
              <a:ea typeface="Arial" charset="0"/>
              <a:cs typeface="Arial" charset="0"/>
            </a:endParaRPr>
          </a:p>
          <a:p>
            <a:endParaRPr lang="en-US" dirty="0"/>
          </a:p>
          <a:p>
            <a:endParaRPr lang="en-US" dirty="0">
              <a:solidFill>
                <a:schemeClr val="tx1"/>
              </a:solidFill>
              <a:latin typeface="Arial" charset="0"/>
              <a:ea typeface="Arial" charset="0"/>
              <a:cs typeface="Arial" charset="0"/>
              <a:hlinkClick r:id="rId2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6129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3542" y="180471"/>
            <a:ext cx="8911687" cy="1280891"/>
          </a:xfrm>
        </p:spPr>
        <p:txBody>
          <a:bodyPr/>
          <a:lstStyle/>
          <a:p>
            <a:pPr algn="ctr"/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CAR-T 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cell 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immunotherapy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/>
            </a:r>
            <a:br>
              <a:rPr lang="en-US" dirty="0">
                <a:latin typeface="Arial" charset="0"/>
                <a:ea typeface="Arial" charset="0"/>
                <a:cs typeface="Arial" charset="0"/>
              </a:rPr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61172" y="1048718"/>
            <a:ext cx="8915400" cy="3777623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Arial" charset="0"/>
                <a:ea typeface="Arial" charset="0"/>
                <a:cs typeface="Arial" charset="0"/>
              </a:rPr>
              <a:t>C</a:t>
            </a: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himeric </a:t>
            </a: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A</a:t>
            </a:r>
            <a:r>
              <a:rPr lang="en-US" sz="2400" dirty="0">
                <a:latin typeface="Arial" charset="0"/>
                <a:ea typeface="Arial" charset="0"/>
                <a:cs typeface="Arial" charset="0"/>
              </a:rPr>
              <a:t>ntigen Receptor (CAR)-T cell </a:t>
            </a:r>
          </a:p>
          <a:p>
            <a:endParaRPr lang="en-US" sz="2400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3749" y="1700184"/>
            <a:ext cx="7322195" cy="488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471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4986" y="48703"/>
            <a:ext cx="8911687" cy="1280891"/>
          </a:xfrm>
        </p:spPr>
        <p:txBody>
          <a:bodyPr/>
          <a:lstStyle/>
          <a:p>
            <a:pPr algn="ctr"/>
            <a:r>
              <a:rPr lang="en-US" dirty="0">
                <a:latin typeface="Arial" charset="0"/>
                <a:ea typeface="Arial" charset="0"/>
                <a:cs typeface="Arial" charset="0"/>
              </a:rPr>
              <a:t>CAR-T cell 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Activation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96349" y="875127"/>
            <a:ext cx="8188959" cy="4688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58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40519" y="686103"/>
            <a:ext cx="8911687" cy="1280891"/>
          </a:xfrm>
        </p:spPr>
        <p:txBody>
          <a:bodyPr/>
          <a:lstStyle/>
          <a:p>
            <a:pPr algn="ctr"/>
            <a:r>
              <a:rPr lang="en-US" dirty="0">
                <a:latin typeface="Arial" charset="0"/>
                <a:ea typeface="Arial" charset="0"/>
                <a:cs typeface="Arial" charset="0"/>
              </a:rPr>
              <a:t>CAR-T </a:t>
            </a:r>
            <a:r>
              <a:rPr lang="en-US" dirty="0" smtClean="0">
                <a:latin typeface="Arial" charset="0"/>
                <a:ea typeface="Arial" charset="0"/>
                <a:cs typeface="Arial" charset="0"/>
              </a:rPr>
              <a:t>cell </a:t>
            </a:r>
            <a:r>
              <a:rPr lang="en-US" dirty="0" err="1" smtClean="0">
                <a:latin typeface="Arial" charset="0"/>
                <a:ea typeface="Arial" charset="0"/>
                <a:cs typeface="Arial" charset="0"/>
              </a:rPr>
              <a:t>WorkFlow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721" y="2107770"/>
            <a:ext cx="11144347" cy="2700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134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64006" y="0"/>
            <a:ext cx="8911687" cy="1280891"/>
          </a:xfrm>
        </p:spPr>
        <p:txBody>
          <a:bodyPr/>
          <a:lstStyle/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CAR-T </a:t>
            </a:r>
            <a:r>
              <a:rPr lang="en-US">
                <a:latin typeface="Arial" charset="0"/>
                <a:ea typeface="Arial" charset="0"/>
                <a:cs typeface="Arial" charset="0"/>
              </a:rPr>
              <a:t>cell </a:t>
            </a:r>
            <a:r>
              <a:rPr lang="en-US" smtClean="0">
                <a:latin typeface="Arial" charset="0"/>
                <a:ea typeface="Arial" charset="0"/>
                <a:cs typeface="Arial" charset="0"/>
              </a:rPr>
              <a:t>immunotherapy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36245" y="1147200"/>
            <a:ext cx="8160163" cy="4065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898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1611</TotalTime>
  <Words>204</Words>
  <Application>Microsoft Macintosh PowerPoint</Application>
  <PresentationFormat>Widescreen</PresentationFormat>
  <Paragraphs>44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Calibri</vt:lpstr>
      <vt:lpstr>Century Gothic</vt:lpstr>
      <vt:lpstr>Wingdings 3</vt:lpstr>
      <vt:lpstr>Arial</vt:lpstr>
      <vt:lpstr>Arial</vt:lpstr>
      <vt:lpstr>Wisp</vt:lpstr>
      <vt:lpstr>Introduction to Cancer Immunotherapy </vt:lpstr>
      <vt:lpstr>Cancer: Immune Evasion</vt:lpstr>
      <vt:lpstr>Cancer: Immune Evasion</vt:lpstr>
      <vt:lpstr>History of Cancer Immunotherapy</vt:lpstr>
      <vt:lpstr>Cancer Immunotherapy</vt:lpstr>
      <vt:lpstr>CAR-T cell immunotherapy </vt:lpstr>
      <vt:lpstr>CAR-T cell Activation</vt:lpstr>
      <vt:lpstr>CAR-T cell WorkFlow</vt:lpstr>
      <vt:lpstr>CAR-T cell immunotherapy</vt:lpstr>
      <vt:lpstr>CAR-T cell immunotherapy</vt:lpstr>
      <vt:lpstr>PowerPoint Presentation</vt:lpstr>
      <vt:lpstr>PowerPoint Presentation</vt:lpstr>
      <vt:lpstr>PowerPoint Presentation</vt:lpstr>
      <vt:lpstr>PowerPoint Presentation</vt:lpstr>
      <vt:lpstr>Cancer Vaccines and tumor Neoantigens </vt:lpstr>
      <vt:lpstr>Cancer Vaccines and tumor Neoantigens </vt:lpstr>
      <vt:lpstr>Cancer Vaccines and tumor Neoantigens </vt:lpstr>
      <vt:lpstr>Cancer Vaccines and tumor Neoantigens </vt:lpstr>
      <vt:lpstr>Cancer Vaccines and tumor Neoantigens </vt:lpstr>
      <vt:lpstr>Cancer Vaccines and tumor Neoantigens</vt:lpstr>
      <vt:lpstr>Cancer Vaccines and tumor Neoantigens</vt:lpstr>
      <vt:lpstr>Cancer Vaccines and tumor Neoantigens</vt:lpstr>
      <vt:lpstr>Cancer Vaccines and tumor Neoantigens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Cancer Immunotherapy </dc:title>
  <dc:creator>Xie, Qi</dc:creator>
  <cp:lastModifiedBy>Xie, Qi</cp:lastModifiedBy>
  <cp:revision>33</cp:revision>
  <dcterms:created xsi:type="dcterms:W3CDTF">2019-01-16T19:45:07Z</dcterms:created>
  <dcterms:modified xsi:type="dcterms:W3CDTF">2019-01-17T22:36:19Z</dcterms:modified>
</cp:coreProperties>
</file>